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3" r:id="rId3"/>
    <p:sldId id="257" r:id="rId4"/>
    <p:sldId id="272" r:id="rId5"/>
    <p:sldId id="275" r:id="rId6"/>
    <p:sldId id="274" r:id="rId7"/>
    <p:sldId id="278" r:id="rId8"/>
    <p:sldId id="279" r:id="rId9"/>
    <p:sldId id="277" r:id="rId10"/>
    <p:sldId id="280" r:id="rId11"/>
    <p:sldId id="281" r:id="rId12"/>
    <p:sldId id="282" r:id="rId13"/>
    <p:sldId id="283" r:id="rId14"/>
    <p:sldId id="284" r:id="rId15"/>
    <p:sldId id="285" r:id="rId16"/>
    <p:sldId id="286" r:id="rId17"/>
    <p:sldId id="287" r:id="rId18"/>
    <p:sldId id="270" r:id="rId19"/>
    <p:sldId id="27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1" autoAdjust="0"/>
    <p:restoredTop sz="94660"/>
  </p:normalViewPr>
  <p:slideViewPr>
    <p:cSldViewPr>
      <p:cViewPr varScale="1">
        <p:scale>
          <a:sx n="63" d="100"/>
          <a:sy n="63" d="100"/>
        </p:scale>
        <p:origin x="-45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58000"/>
            <a:chOff x="0" y="0"/>
            <a:chExt cx="5770" cy="4320"/>
          </a:xfrm>
        </p:grpSpPr>
        <p:sp>
          <p:nvSpPr>
            <p:cNvPr id="51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51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2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51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51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51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3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513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51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51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51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51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51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4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514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46"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5147" name="Rectangle 27"/>
          <p:cNvSpPr>
            <a:spLocks noGrp="1" noChangeArrowheads="1"/>
          </p:cNvSpPr>
          <p:nvPr>
            <p:ph type="ftr" sz="quarter" idx="3"/>
          </p:nvPr>
        </p:nvSpPr>
        <p:spPr/>
        <p:txBody>
          <a:bodyPr/>
          <a:lstStyle>
            <a:lvl1pPr>
              <a:defRPr/>
            </a:lvl1pPr>
          </a:lstStyle>
          <a:p>
            <a:endParaRPr lang="en-US"/>
          </a:p>
        </p:txBody>
      </p:sp>
      <p:sp>
        <p:nvSpPr>
          <p:cNvPr id="5148" name="Rectangle 28"/>
          <p:cNvSpPr>
            <a:spLocks noGrp="1" noChangeArrowheads="1"/>
          </p:cNvSpPr>
          <p:nvPr>
            <p:ph type="sldNum" sz="quarter" idx="4"/>
          </p:nvPr>
        </p:nvSpPr>
        <p:spPr/>
        <p:txBody>
          <a:bodyPr/>
          <a:lstStyle>
            <a:lvl1pPr>
              <a:defRPr/>
            </a:lvl1pPr>
          </a:lstStyle>
          <a:p>
            <a:fld id="{2F3902A8-4FA1-48FC-AA56-B5B6781C458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3077F04-2FEB-4356-B889-0665488FFF3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828A319-1244-450F-A042-B2EF517B7B5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8B947F4-5AA6-4E16-8642-DF864F1AF79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47CAB9B-378E-48C3-A3BB-A153DF92CA7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6A308EA-0A26-4C58-84B1-29BEB24DDFA1}"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CD54E5DD-F7BE-4E18-A039-3203ADA0B06D}"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92AD0B4-847D-4F59-BA0C-FB4CD3B8EA50}"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17C1C35A-661A-4484-A625-AD254C07F326}"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2D5DC60-7CFE-4E27-8EBE-C157579A2F4D}"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1F2919A-D45B-4C38-B236-ED707613094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9F117618-D8C3-4280-834D-B8D7DC235B07}" type="slidenum">
              <a:rPr lang="en-US"/>
              <a:pPr/>
              <a:t>‹#›</a:t>
            </a:fld>
            <a:endParaRPr lang="en-US"/>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George Orwell’s </a:t>
            </a:r>
            <a:r>
              <a:rPr lang="en-US" i="1" smtClean="0"/>
              <a:t>Animal Farm</a:t>
            </a:r>
            <a:endParaRPr lang="en-US" i="1" dirty="0"/>
          </a:p>
        </p:txBody>
      </p:sp>
      <p:sp>
        <p:nvSpPr>
          <p:cNvPr id="2051" name="Rectangle 3"/>
          <p:cNvSpPr>
            <a:spLocks noGrp="1" noChangeArrowheads="1"/>
          </p:cNvSpPr>
          <p:nvPr>
            <p:ph type="subTitle" idx="1"/>
          </p:nvPr>
        </p:nvSpPr>
        <p:spPr/>
        <p:txBody>
          <a:bodyPr/>
          <a:lstStyle/>
          <a:p>
            <a:r>
              <a:rPr lang="en-US" dirty="0"/>
              <a:t>Dr. Alan Haffa</a:t>
            </a:r>
          </a:p>
          <a:p>
            <a:endParaRPr lang="en-US" dirty="0"/>
          </a:p>
          <a:p>
            <a:r>
              <a:rPr lang="en-US" dirty="0"/>
              <a:t>Please Silence Cell Phones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Tame Raven, Moses</a:t>
            </a:r>
          </a:p>
          <a:p>
            <a:r>
              <a:rPr lang="en-US" dirty="0" smtClean="0"/>
              <a:t>Mysterious country called </a:t>
            </a:r>
            <a:r>
              <a:rPr lang="en-US" dirty="0" err="1" smtClean="0"/>
              <a:t>Sugarcandy</a:t>
            </a:r>
            <a:r>
              <a:rPr lang="en-US" dirty="0" smtClean="0"/>
              <a:t> Mountain, where animals go when they die</a:t>
            </a:r>
          </a:p>
          <a:p>
            <a:r>
              <a:rPr lang="en-US" dirty="0" smtClean="0"/>
              <a:t>After the revolution he is expelled, but he will come back near the end, a sign that the revolution has gone full circle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Commandments</a:t>
            </a:r>
            <a:endParaRPr lang="en-US" dirty="0"/>
          </a:p>
        </p:txBody>
      </p:sp>
      <p:sp>
        <p:nvSpPr>
          <p:cNvPr id="3" name="Content Placeholder 2"/>
          <p:cNvSpPr>
            <a:spLocks noGrp="1"/>
          </p:cNvSpPr>
          <p:nvPr>
            <p:ph idx="1"/>
          </p:nvPr>
        </p:nvSpPr>
        <p:spPr/>
        <p:txBody>
          <a:bodyPr/>
          <a:lstStyle/>
          <a:p>
            <a:r>
              <a:rPr lang="en-US" dirty="0" smtClean="0"/>
              <a:t>Whatever goes upon two legs is an enemy</a:t>
            </a:r>
          </a:p>
          <a:p>
            <a:r>
              <a:rPr lang="en-US" dirty="0" smtClean="0"/>
              <a:t>Whatever goes upon four legs or has wings, is a friend</a:t>
            </a:r>
          </a:p>
          <a:p>
            <a:r>
              <a:rPr lang="en-US" dirty="0" smtClean="0"/>
              <a:t>No animal shall wear clothes</a:t>
            </a:r>
          </a:p>
          <a:p>
            <a:r>
              <a:rPr lang="en-US" dirty="0" smtClean="0"/>
              <a:t>No animal shall sleep in a bed</a:t>
            </a:r>
          </a:p>
          <a:p>
            <a:r>
              <a:rPr lang="en-US" dirty="0" smtClean="0"/>
              <a:t>No animal shall drink alcohol</a:t>
            </a:r>
          </a:p>
          <a:p>
            <a:r>
              <a:rPr lang="en-US" dirty="0" smtClean="0"/>
              <a:t>No animal shall kill any other animal</a:t>
            </a:r>
          </a:p>
          <a:p>
            <a:r>
              <a:rPr lang="en-US" dirty="0" smtClean="0"/>
              <a:t>All animals are Equal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7 Commandments</a:t>
            </a:r>
            <a:endParaRPr lang="en-US" dirty="0"/>
          </a:p>
        </p:txBody>
      </p:sp>
      <p:sp>
        <p:nvSpPr>
          <p:cNvPr id="3" name="Content Placeholder 2"/>
          <p:cNvSpPr>
            <a:spLocks noGrp="1"/>
          </p:cNvSpPr>
          <p:nvPr>
            <p:ph idx="1"/>
          </p:nvPr>
        </p:nvSpPr>
        <p:spPr>
          <a:xfrm>
            <a:off x="152400" y="1600200"/>
            <a:ext cx="8534400" cy="4876800"/>
          </a:xfrm>
        </p:spPr>
        <p:txBody>
          <a:bodyPr/>
          <a:lstStyle/>
          <a:p>
            <a:r>
              <a:rPr lang="en-US" dirty="0" smtClean="0"/>
              <a:t>As the pigs become powerful, they become more and more human</a:t>
            </a:r>
          </a:p>
          <a:p>
            <a:r>
              <a:rPr lang="en-US" dirty="0" smtClean="0"/>
              <a:t>Commandments are secretly changed</a:t>
            </a:r>
          </a:p>
          <a:p>
            <a:r>
              <a:rPr lang="en-US" dirty="0" smtClean="0"/>
              <a:t>No animal shall sleep in a bed, </a:t>
            </a:r>
            <a:r>
              <a:rPr lang="en-US" i="1" dirty="0" smtClean="0"/>
              <a:t>with blankets</a:t>
            </a:r>
          </a:p>
          <a:p>
            <a:r>
              <a:rPr lang="en-US" dirty="0" smtClean="0"/>
              <a:t>No animal shall drink alcohol </a:t>
            </a:r>
            <a:r>
              <a:rPr lang="en-US" i="1" dirty="0" smtClean="0"/>
              <a:t>to excess</a:t>
            </a:r>
          </a:p>
          <a:p>
            <a:r>
              <a:rPr lang="en-US" dirty="0" smtClean="0"/>
              <a:t>No animal shall kill any other animal </a:t>
            </a:r>
            <a:r>
              <a:rPr lang="en-US" i="1" dirty="0" smtClean="0"/>
              <a:t>without cause</a:t>
            </a:r>
          </a:p>
          <a:p>
            <a:r>
              <a:rPr lang="en-US" dirty="0" smtClean="0"/>
              <a:t>Finally: All animals are equal, </a:t>
            </a:r>
            <a:r>
              <a:rPr lang="en-US" i="1" dirty="0" smtClean="0"/>
              <a:t>but some are more equal</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Factional Division</a:t>
            </a:r>
            <a:endParaRPr lang="en-US" dirty="0"/>
          </a:p>
        </p:txBody>
      </p:sp>
      <p:sp>
        <p:nvSpPr>
          <p:cNvPr id="3" name="Content Placeholder 2"/>
          <p:cNvSpPr>
            <a:spLocks noGrp="1"/>
          </p:cNvSpPr>
          <p:nvPr>
            <p:ph idx="1"/>
          </p:nvPr>
        </p:nvSpPr>
        <p:spPr>
          <a:xfrm>
            <a:off x="304800" y="1371600"/>
            <a:ext cx="8686800" cy="5181600"/>
          </a:xfrm>
        </p:spPr>
        <p:txBody>
          <a:bodyPr/>
          <a:lstStyle/>
          <a:p>
            <a:r>
              <a:rPr lang="en-US" dirty="0" smtClean="0"/>
              <a:t>Snowball and Napoleon argue</a:t>
            </a:r>
          </a:p>
          <a:p>
            <a:r>
              <a:rPr lang="en-US" dirty="0" smtClean="0"/>
              <a:t>Plan to build a Windmill (industrial modernization)</a:t>
            </a:r>
          </a:p>
          <a:p>
            <a:r>
              <a:rPr lang="en-US" dirty="0" smtClean="0"/>
              <a:t>Dogs appear and attack Snowball, driving him away</a:t>
            </a:r>
          </a:p>
          <a:p>
            <a:r>
              <a:rPr lang="en-US" dirty="0" smtClean="0"/>
              <a:t>Later the Windmill is presented as Snowball’s own idea</a:t>
            </a:r>
          </a:p>
          <a:p>
            <a:r>
              <a:rPr lang="en-US" dirty="0" smtClean="0"/>
              <a:t>Snowball is used as a scapegoat for everything that goes wrong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Social control</a:t>
            </a:r>
            <a:endParaRPr lang="en-US" dirty="0"/>
          </a:p>
        </p:txBody>
      </p:sp>
      <p:sp>
        <p:nvSpPr>
          <p:cNvPr id="3" name="Content Placeholder 2"/>
          <p:cNvSpPr>
            <a:spLocks noGrp="1"/>
          </p:cNvSpPr>
          <p:nvPr>
            <p:ph idx="1"/>
          </p:nvPr>
        </p:nvSpPr>
        <p:spPr>
          <a:xfrm>
            <a:off x="304800" y="1371600"/>
            <a:ext cx="8686800" cy="5105400"/>
          </a:xfrm>
        </p:spPr>
        <p:txBody>
          <a:bodyPr/>
          <a:lstStyle/>
          <a:p>
            <a:r>
              <a:rPr lang="en-US" dirty="0" smtClean="0"/>
              <a:t>After Snowball, General Meetings end—a committee of pigs would make decisions</a:t>
            </a:r>
          </a:p>
          <a:p>
            <a:r>
              <a:rPr lang="en-US" dirty="0" smtClean="0"/>
              <a:t>“Four young porkers uttered shrill squeals of disapproval…but suddenly the dogs sitting round Napoleon let out deep, menacing growls, and the pigs fell silent and sat down again.  Then the sheep broke out into a tremendous bleating of “Four legs are good, two legs are bad!”…which put an end to any discussion.”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and Lies</a:t>
            </a:r>
            <a:endParaRPr lang="en-US" dirty="0"/>
          </a:p>
        </p:txBody>
      </p:sp>
      <p:sp>
        <p:nvSpPr>
          <p:cNvPr id="3" name="Content Placeholder 2"/>
          <p:cNvSpPr>
            <a:spLocks noGrp="1"/>
          </p:cNvSpPr>
          <p:nvPr>
            <p:ph idx="1"/>
          </p:nvPr>
        </p:nvSpPr>
        <p:spPr>
          <a:xfrm>
            <a:off x="228600" y="1371600"/>
            <a:ext cx="8686800" cy="5181600"/>
          </a:xfrm>
        </p:spPr>
        <p:txBody>
          <a:bodyPr/>
          <a:lstStyle/>
          <a:p>
            <a:r>
              <a:rPr lang="en-US" dirty="0" smtClean="0"/>
              <a:t>Snowball is denounced as a Traitor</a:t>
            </a:r>
          </a:p>
          <a:p>
            <a:r>
              <a:rPr lang="en-US" dirty="0" smtClean="0"/>
              <a:t>Squealer: “Bravery is not enough.  Loyalty and obedience are more important.  And as to the battle of the cowshed, I believe the time will come when we shall find that Snowball’s part in it was much exaggerated.  Discipline, comrades, iron discipline!...  One false step and our enemies would be upon us.  Surely, comrades, you do not want Jones back?”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Purgings</a:t>
            </a:r>
            <a:endParaRPr lang="en-US" dirty="0"/>
          </a:p>
        </p:txBody>
      </p:sp>
      <p:sp>
        <p:nvSpPr>
          <p:cNvPr id="3" name="Content Placeholder 2"/>
          <p:cNvSpPr>
            <a:spLocks noGrp="1"/>
          </p:cNvSpPr>
          <p:nvPr>
            <p:ph idx="1"/>
          </p:nvPr>
        </p:nvSpPr>
        <p:spPr>
          <a:xfrm>
            <a:off x="381000" y="1600200"/>
            <a:ext cx="8305800" cy="4724400"/>
          </a:xfrm>
        </p:spPr>
        <p:txBody>
          <a:bodyPr/>
          <a:lstStyle/>
          <a:p>
            <a:r>
              <a:rPr lang="en-US" dirty="0" smtClean="0"/>
              <a:t>Snowball accused of being a secret agent of Farmer Jones</a:t>
            </a:r>
          </a:p>
          <a:p>
            <a:r>
              <a:rPr lang="en-US" dirty="0" smtClean="0"/>
              <a:t>Four pigs attacked by dogs</a:t>
            </a:r>
          </a:p>
          <a:p>
            <a:r>
              <a:rPr lang="en-US" dirty="0" smtClean="0"/>
              <a:t>Confess to being in league with Snowball</a:t>
            </a:r>
          </a:p>
          <a:p>
            <a:r>
              <a:rPr lang="en-US" dirty="0" smtClean="0"/>
              <a:t>Others confess and all are murdered</a:t>
            </a:r>
          </a:p>
          <a:p>
            <a:r>
              <a:rPr lang="en-US" dirty="0" smtClean="0"/>
              <a:t>The next day the 7</a:t>
            </a:r>
            <a:r>
              <a:rPr lang="en-US" baseline="30000" dirty="0" smtClean="0"/>
              <a:t>th</a:t>
            </a:r>
            <a:r>
              <a:rPr lang="en-US" dirty="0" smtClean="0"/>
              <a:t> commandment--No animal shall kill another animal is changed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Farm becomes Manor Farm</a:t>
            </a:r>
            <a:endParaRPr lang="en-US" dirty="0"/>
          </a:p>
        </p:txBody>
      </p:sp>
      <p:sp>
        <p:nvSpPr>
          <p:cNvPr id="3" name="Content Placeholder 2"/>
          <p:cNvSpPr>
            <a:spLocks noGrp="1"/>
          </p:cNvSpPr>
          <p:nvPr>
            <p:ph idx="1"/>
          </p:nvPr>
        </p:nvSpPr>
        <p:spPr/>
        <p:txBody>
          <a:bodyPr/>
          <a:lstStyle/>
          <a:p>
            <a:r>
              <a:rPr lang="en-US" dirty="0" smtClean="0"/>
              <a:t>Pigs make beer</a:t>
            </a:r>
          </a:p>
          <a:p>
            <a:r>
              <a:rPr lang="en-US" dirty="0" smtClean="0"/>
              <a:t>Pigs wear ribbons</a:t>
            </a:r>
          </a:p>
          <a:p>
            <a:r>
              <a:rPr lang="en-US" dirty="0" smtClean="0"/>
              <a:t>Pigs sleep in house and in beds</a:t>
            </a:r>
          </a:p>
          <a:p>
            <a:r>
              <a:rPr lang="en-US" dirty="0" smtClean="0"/>
              <a:t>Pigs get most of the food</a:t>
            </a:r>
          </a:p>
          <a:p>
            <a:r>
              <a:rPr lang="en-US" dirty="0" smtClean="0"/>
              <a:t>Eggs get sold</a:t>
            </a:r>
          </a:p>
          <a:p>
            <a:r>
              <a:rPr lang="en-US" dirty="0" smtClean="0"/>
              <a:t>Boxer gets sent to the </a:t>
            </a:r>
            <a:r>
              <a:rPr lang="en-US" dirty="0" err="1" smtClean="0"/>
              <a:t>Knacker</a:t>
            </a:r>
            <a:r>
              <a:rPr lang="en-US" dirty="0" smtClean="0"/>
              <a:t> rather than the retirement field</a:t>
            </a:r>
          </a:p>
          <a:p>
            <a:r>
              <a:rPr lang="en-US" dirty="0" smtClean="0"/>
              <a:t>Pigs and Humans play cards together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Orwell </a:t>
            </a:r>
            <a:r>
              <a:rPr lang="en-US" dirty="0"/>
              <a:t>in Retrospect</a:t>
            </a:r>
          </a:p>
        </p:txBody>
      </p:sp>
      <p:sp>
        <p:nvSpPr>
          <p:cNvPr id="19459" name="Rectangle 3"/>
          <p:cNvSpPr>
            <a:spLocks noGrp="1" noChangeArrowheads="1"/>
          </p:cNvSpPr>
          <p:nvPr>
            <p:ph type="body" idx="1"/>
          </p:nvPr>
        </p:nvSpPr>
        <p:spPr>
          <a:xfrm>
            <a:off x="609600" y="1524000"/>
            <a:ext cx="7315200" cy="4800600"/>
          </a:xfrm>
        </p:spPr>
        <p:txBody>
          <a:bodyPr/>
          <a:lstStyle/>
          <a:p>
            <a:pPr>
              <a:lnSpc>
                <a:spcPct val="90000"/>
              </a:lnSpc>
            </a:pPr>
            <a:r>
              <a:rPr lang="en-US" dirty="0"/>
              <a:t>Most contemporary critics are quick to say that Orwell’s vision did not come true; Democratic Capitalism won the Cold War</a:t>
            </a:r>
          </a:p>
          <a:p>
            <a:pPr>
              <a:lnSpc>
                <a:spcPct val="90000"/>
              </a:lnSpc>
            </a:pPr>
            <a:r>
              <a:rPr lang="en-US" dirty="0" smtClean="0"/>
              <a:t>What lessons can we draw from Animal Farm and 1984 in analyzing our society?</a:t>
            </a:r>
          </a:p>
          <a:p>
            <a:pPr>
              <a:lnSpc>
                <a:spcPct val="90000"/>
              </a:lnSpc>
            </a:pPr>
            <a:endParaRPr lang="en-US" sz="28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Summary</a:t>
            </a:r>
          </a:p>
        </p:txBody>
      </p:sp>
      <p:sp>
        <p:nvSpPr>
          <p:cNvPr id="20483" name="Rectangle 3"/>
          <p:cNvSpPr>
            <a:spLocks noGrp="1" noChangeArrowheads="1"/>
          </p:cNvSpPr>
          <p:nvPr>
            <p:ph type="body" idx="1"/>
          </p:nvPr>
        </p:nvSpPr>
        <p:spPr>
          <a:xfrm>
            <a:off x="152400" y="1143000"/>
            <a:ext cx="8991600" cy="5486400"/>
          </a:xfrm>
        </p:spPr>
        <p:txBody>
          <a:bodyPr/>
          <a:lstStyle/>
          <a:p>
            <a:pPr>
              <a:lnSpc>
                <a:spcPct val="90000"/>
              </a:lnSpc>
            </a:pPr>
            <a:r>
              <a:rPr lang="en-US" sz="2800" dirty="0" smtClean="0"/>
              <a:t>Animal Farm is a Fairy Tale story about Human Nature</a:t>
            </a:r>
          </a:p>
          <a:p>
            <a:pPr>
              <a:lnSpc>
                <a:spcPct val="90000"/>
              </a:lnSpc>
            </a:pPr>
            <a:r>
              <a:rPr lang="en-US" sz="2800" dirty="0" smtClean="0"/>
              <a:t>Humans are violent, aggressive, selfish, and manipulative in this world view</a:t>
            </a:r>
          </a:p>
          <a:p>
            <a:pPr>
              <a:lnSpc>
                <a:spcPct val="90000"/>
              </a:lnSpc>
            </a:pPr>
            <a:r>
              <a:rPr lang="en-US" sz="2800" dirty="0" smtClean="0"/>
              <a:t>The object of his satire was the USSR, where the Russian Revolution and Communism did not lead to the social equality dreamed of by Marx</a:t>
            </a:r>
          </a:p>
          <a:p>
            <a:pPr>
              <a:lnSpc>
                <a:spcPct val="90000"/>
              </a:lnSpc>
            </a:pPr>
            <a:r>
              <a:rPr lang="en-US" sz="2800" dirty="0" smtClean="0"/>
              <a:t>While Totalitarian is on the decline, the use of Fear, Propaganda, and Police (Dogs) to control people (sheep) in a democracy is a Cautionary Tale</a:t>
            </a:r>
            <a:endParaRPr lang="en-US" sz="2800" dirty="0"/>
          </a:p>
          <a:p>
            <a:pPr>
              <a:lnSpc>
                <a:spcPct val="90000"/>
              </a:lnSpc>
            </a:pPr>
            <a:r>
              <a:rPr lang="en-US" sz="2800" dirty="0" smtClean="0"/>
              <a:t>The lesson is still meaningful today: Media, Courts, Free Speech and Dissent, Equality/Inequality</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dirty="0" smtClean="0"/>
              <a:t>Learning Objectives</a:t>
            </a:r>
            <a:endParaRPr lang="en-US" dirty="0"/>
          </a:p>
        </p:txBody>
      </p:sp>
      <p:sp>
        <p:nvSpPr>
          <p:cNvPr id="3" name="Content Placeholder 2"/>
          <p:cNvSpPr>
            <a:spLocks noGrp="1"/>
          </p:cNvSpPr>
          <p:nvPr>
            <p:ph idx="1"/>
          </p:nvPr>
        </p:nvSpPr>
        <p:spPr>
          <a:xfrm>
            <a:off x="0" y="1143000"/>
            <a:ext cx="9144000" cy="5715000"/>
          </a:xfrm>
        </p:spPr>
        <p:txBody>
          <a:bodyPr/>
          <a:lstStyle/>
          <a:p>
            <a:r>
              <a:rPr lang="en-US" dirty="0" smtClean="0"/>
              <a:t>Analyze the critique of human nature in Orwell’s </a:t>
            </a:r>
            <a:r>
              <a:rPr lang="en-US" i="1" dirty="0" smtClean="0"/>
              <a:t>Animal Farm</a:t>
            </a:r>
          </a:p>
          <a:p>
            <a:r>
              <a:rPr lang="en-US" dirty="0" smtClean="0"/>
              <a:t>Identify correspondences between the political structure of Animal Farm and the former Soviet Union</a:t>
            </a:r>
          </a:p>
          <a:p>
            <a:r>
              <a:rPr lang="en-US" dirty="0" smtClean="0"/>
              <a:t>Observe parallels to the Cold War in the relationship of Animal Farm to the outside, human society</a:t>
            </a:r>
          </a:p>
          <a:p>
            <a:r>
              <a:rPr lang="en-US" dirty="0" smtClean="0"/>
              <a:t>Analyze the relevance and importance of Animal Farm as a social commentary on America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Eric Blair </a:t>
            </a:r>
            <a:r>
              <a:rPr lang="en-US" dirty="0"/>
              <a:t>(1903-1950)</a:t>
            </a:r>
          </a:p>
        </p:txBody>
      </p:sp>
      <p:sp>
        <p:nvSpPr>
          <p:cNvPr id="6147" name="Rectangle 3"/>
          <p:cNvSpPr>
            <a:spLocks noGrp="1" noChangeArrowheads="1"/>
          </p:cNvSpPr>
          <p:nvPr>
            <p:ph type="body" idx="1"/>
          </p:nvPr>
        </p:nvSpPr>
        <p:spPr>
          <a:xfrm>
            <a:off x="457200" y="1600200"/>
            <a:ext cx="8686800" cy="5257800"/>
          </a:xfrm>
        </p:spPr>
        <p:txBody>
          <a:bodyPr/>
          <a:lstStyle/>
          <a:p>
            <a:pPr>
              <a:lnSpc>
                <a:spcPct val="90000"/>
              </a:lnSpc>
            </a:pPr>
            <a:r>
              <a:rPr lang="en-US" dirty="0"/>
              <a:t>Born in India; scholarship student</a:t>
            </a:r>
          </a:p>
          <a:p>
            <a:pPr>
              <a:lnSpc>
                <a:spcPct val="90000"/>
              </a:lnSpc>
            </a:pPr>
            <a:r>
              <a:rPr lang="en-US" dirty="0"/>
              <a:t>Worked as MP in Burma</a:t>
            </a:r>
          </a:p>
          <a:p>
            <a:pPr>
              <a:lnSpc>
                <a:spcPct val="90000"/>
              </a:lnSpc>
            </a:pPr>
            <a:r>
              <a:rPr lang="en-US" dirty="0"/>
              <a:t>Quit government service to become a writer</a:t>
            </a:r>
          </a:p>
          <a:p>
            <a:pPr>
              <a:lnSpc>
                <a:spcPct val="90000"/>
              </a:lnSpc>
            </a:pPr>
            <a:r>
              <a:rPr lang="en-US" dirty="0"/>
              <a:t>Lived among poor and wrote about it</a:t>
            </a:r>
          </a:p>
          <a:p>
            <a:pPr>
              <a:lnSpc>
                <a:spcPct val="90000"/>
              </a:lnSpc>
            </a:pPr>
            <a:r>
              <a:rPr lang="en-US" dirty="0"/>
              <a:t>Miners; gave up on Capitalism; supported Democratic Socialism</a:t>
            </a:r>
          </a:p>
          <a:p>
            <a:pPr>
              <a:lnSpc>
                <a:spcPct val="90000"/>
              </a:lnSpc>
            </a:pPr>
            <a:r>
              <a:rPr lang="en-US" dirty="0"/>
              <a:t>Covered the Spanish civil war; Watched rise of Fascism and Totalitarian States</a:t>
            </a:r>
          </a:p>
          <a:p>
            <a:pPr>
              <a:lnSpc>
                <a:spcPct val="90000"/>
              </a:lnSpc>
            </a:pPr>
            <a:r>
              <a:rPr lang="en-US" dirty="0"/>
              <a:t>Animal Farm 1945</a:t>
            </a:r>
          </a:p>
          <a:p>
            <a:pPr>
              <a:lnSpc>
                <a:spcPct val="90000"/>
              </a:lnSpc>
            </a:pPr>
            <a:r>
              <a:rPr lang="en-US" i="1" dirty="0"/>
              <a:t>1984</a:t>
            </a:r>
            <a:r>
              <a:rPr lang="en-US" dirty="0"/>
              <a:t>, 1949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USSR (1922-1991) </a:t>
            </a:r>
            <a:endParaRPr lang="en-US" dirty="0"/>
          </a:p>
        </p:txBody>
      </p:sp>
      <p:sp>
        <p:nvSpPr>
          <p:cNvPr id="3" name="Content Placeholder 2"/>
          <p:cNvSpPr>
            <a:spLocks noGrp="1"/>
          </p:cNvSpPr>
          <p:nvPr>
            <p:ph idx="1"/>
          </p:nvPr>
        </p:nvSpPr>
        <p:spPr>
          <a:xfrm>
            <a:off x="457200" y="1600200"/>
            <a:ext cx="8534400" cy="5029200"/>
          </a:xfrm>
        </p:spPr>
        <p:txBody>
          <a:bodyPr/>
          <a:lstStyle/>
          <a:p>
            <a:r>
              <a:rPr lang="en-US" dirty="0" smtClean="0"/>
              <a:t>Cold War: 1945-1991</a:t>
            </a:r>
          </a:p>
          <a:p>
            <a:r>
              <a:rPr lang="en-US" dirty="0" smtClean="0"/>
              <a:t>Communist—based on theories of Karl Marx</a:t>
            </a:r>
          </a:p>
          <a:p>
            <a:r>
              <a:rPr lang="en-US" dirty="0" smtClean="0"/>
              <a:t>Totalitarian: Communist party controlled all aspects of life: religion, economy, society, press, military</a:t>
            </a:r>
          </a:p>
          <a:p>
            <a:r>
              <a:rPr lang="en-US" dirty="0" smtClean="0"/>
              <a:t>Factionalism: Trotsky vs. Stalin</a:t>
            </a:r>
          </a:p>
          <a:p>
            <a:r>
              <a:rPr lang="en-US" dirty="0" smtClean="0"/>
              <a:t>Five Year Plans: Collective Farms and Industrial Modernization</a:t>
            </a:r>
          </a:p>
          <a:p>
            <a:endParaRPr lang="en-US" dirty="0" smtClean="0"/>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Fairy Tale</a:t>
            </a:r>
            <a:endParaRPr lang="en-US" dirty="0"/>
          </a:p>
        </p:txBody>
      </p:sp>
      <p:sp>
        <p:nvSpPr>
          <p:cNvPr id="3" name="Content Placeholder 2"/>
          <p:cNvSpPr>
            <a:spLocks noGrp="1"/>
          </p:cNvSpPr>
          <p:nvPr>
            <p:ph idx="1"/>
          </p:nvPr>
        </p:nvSpPr>
        <p:spPr>
          <a:xfrm>
            <a:off x="228600" y="1066800"/>
            <a:ext cx="8686800" cy="5486400"/>
          </a:xfrm>
        </p:spPr>
        <p:txBody>
          <a:bodyPr/>
          <a:lstStyle/>
          <a:p>
            <a:r>
              <a:rPr lang="en-US" dirty="0" smtClean="0"/>
              <a:t>What are the features of the Fairy Tale?</a:t>
            </a:r>
          </a:p>
          <a:p>
            <a:r>
              <a:rPr lang="en-US" dirty="0" smtClean="0"/>
              <a:t>Simple characters—contrasting qualities</a:t>
            </a:r>
          </a:p>
          <a:p>
            <a:r>
              <a:rPr lang="en-US" dirty="0" smtClean="0"/>
              <a:t>Simple Plot</a:t>
            </a:r>
          </a:p>
          <a:p>
            <a:r>
              <a:rPr lang="en-US" dirty="0" smtClean="0"/>
              <a:t>Setting: court, countryside, fantasy world</a:t>
            </a:r>
          </a:p>
          <a:p>
            <a:r>
              <a:rPr lang="en-US" dirty="0" smtClean="0"/>
              <a:t>Magic </a:t>
            </a:r>
          </a:p>
          <a:p>
            <a:r>
              <a:rPr lang="en-US" dirty="0" smtClean="0"/>
              <a:t>Moral Lesson</a:t>
            </a:r>
          </a:p>
          <a:p>
            <a:r>
              <a:rPr lang="en-US" dirty="0" smtClean="0"/>
              <a:t>Does Good always Triumph?</a:t>
            </a:r>
          </a:p>
          <a:p>
            <a:r>
              <a:rPr lang="en-US" dirty="0" smtClean="0"/>
              <a:t>The best Fairy Tales do not have a simple moral: they show the world as it is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Allegory and Main Characters</a:t>
            </a:r>
            <a:endParaRPr lang="en-US" dirty="0"/>
          </a:p>
        </p:txBody>
      </p:sp>
      <p:sp>
        <p:nvSpPr>
          <p:cNvPr id="3" name="Content Placeholder 2"/>
          <p:cNvSpPr>
            <a:spLocks noGrp="1"/>
          </p:cNvSpPr>
          <p:nvPr>
            <p:ph idx="1"/>
          </p:nvPr>
        </p:nvSpPr>
        <p:spPr>
          <a:xfrm>
            <a:off x="457200" y="1600200"/>
            <a:ext cx="8458200" cy="5029200"/>
          </a:xfrm>
        </p:spPr>
        <p:txBody>
          <a:bodyPr/>
          <a:lstStyle/>
          <a:p>
            <a:r>
              <a:rPr lang="en-US" dirty="0" smtClean="0"/>
              <a:t>Old Major: Karl Marx</a:t>
            </a:r>
          </a:p>
          <a:p>
            <a:r>
              <a:rPr lang="en-US" dirty="0" smtClean="0"/>
              <a:t>Two Leaders: Snowball (Trotsky) and Napoleon (Stalin)</a:t>
            </a:r>
          </a:p>
          <a:p>
            <a:r>
              <a:rPr lang="en-US" dirty="0" smtClean="0"/>
              <a:t>Horse, Boxer: Workers</a:t>
            </a:r>
          </a:p>
          <a:p>
            <a:r>
              <a:rPr lang="en-US" dirty="0" smtClean="0"/>
              <a:t>Squealer: State Propaganda/Media</a:t>
            </a:r>
          </a:p>
          <a:p>
            <a:r>
              <a:rPr lang="en-US" dirty="0" smtClean="0"/>
              <a:t>Sheep: party loyalists</a:t>
            </a:r>
          </a:p>
          <a:p>
            <a:r>
              <a:rPr lang="en-US" dirty="0" smtClean="0"/>
              <a:t>Dogs: State Police</a:t>
            </a:r>
          </a:p>
          <a:p>
            <a:r>
              <a:rPr lang="en-US" dirty="0" smtClean="0"/>
              <a:t>Moses: Tame Raven—Religion</a:t>
            </a:r>
          </a:p>
          <a:p>
            <a:r>
              <a:rPr lang="en-US" dirty="0" smtClean="0"/>
              <a:t>Donkey, Benjamin (Skeptic)</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Hobbesian</a:t>
            </a:r>
            <a:r>
              <a:rPr lang="en-US" dirty="0" smtClean="0"/>
              <a:t> State of nature</a:t>
            </a:r>
            <a:endParaRPr lang="en-US" dirty="0"/>
          </a:p>
        </p:txBody>
      </p:sp>
      <p:sp>
        <p:nvSpPr>
          <p:cNvPr id="3" name="Content Placeholder 2"/>
          <p:cNvSpPr>
            <a:spLocks noGrp="1"/>
          </p:cNvSpPr>
          <p:nvPr>
            <p:ph idx="1"/>
          </p:nvPr>
        </p:nvSpPr>
        <p:spPr/>
        <p:txBody>
          <a:bodyPr/>
          <a:lstStyle/>
          <a:p>
            <a:r>
              <a:rPr lang="en-US" dirty="0" smtClean="0"/>
              <a:t>Old Major: “Comrades…Let us face it: our lives are miserable, laborious, and short.  We are born, we are given just so much food as will keep the breath in our bodies, and those of us who are capable of it are forced to work to the last atom of our strength; and the very instant that our usefulness has come to an end we are slaughtered with hideous cruelty.”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as Capitalist Exploiter</a:t>
            </a:r>
            <a:endParaRPr lang="en-US" dirty="0"/>
          </a:p>
        </p:txBody>
      </p:sp>
      <p:sp>
        <p:nvSpPr>
          <p:cNvPr id="3" name="Content Placeholder 2"/>
          <p:cNvSpPr>
            <a:spLocks noGrp="1"/>
          </p:cNvSpPr>
          <p:nvPr>
            <p:ph idx="1"/>
          </p:nvPr>
        </p:nvSpPr>
        <p:spPr>
          <a:xfrm>
            <a:off x="304800" y="1447800"/>
            <a:ext cx="8610600" cy="5029200"/>
          </a:xfrm>
        </p:spPr>
        <p:txBody>
          <a:bodyPr/>
          <a:lstStyle/>
          <a:p>
            <a:r>
              <a:rPr lang="en-US" dirty="0" smtClean="0"/>
              <a:t>“Man is the only creature that consumes without producing. He does not give milk, he does not lay eggs, he is too weak to pull the plough…  Yet he is lord of all the animals.  He sets them to work, he gives back to them the bare minimum that will prevent them from starving, and the rest he keeps for himself.  Our labor tills the soil, our dung fertilizes it, and yet there is not one of us that owns more than his bare skin.”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of Social Unity</a:t>
            </a:r>
            <a:endParaRPr lang="en-US" dirty="0"/>
          </a:p>
        </p:txBody>
      </p:sp>
      <p:sp>
        <p:nvSpPr>
          <p:cNvPr id="3" name="Content Placeholder 2"/>
          <p:cNvSpPr>
            <a:spLocks noGrp="1"/>
          </p:cNvSpPr>
          <p:nvPr>
            <p:ph idx="1"/>
          </p:nvPr>
        </p:nvSpPr>
        <p:spPr/>
        <p:txBody>
          <a:bodyPr/>
          <a:lstStyle/>
          <a:p>
            <a:r>
              <a:rPr lang="en-US" dirty="0" smtClean="0"/>
              <a:t>Clover the horse protecting ducklings</a:t>
            </a:r>
          </a:p>
          <a:p>
            <a:r>
              <a:rPr lang="en-US" dirty="0" smtClean="0"/>
              <a:t>Old Major’s Dream</a:t>
            </a:r>
          </a:p>
          <a:p>
            <a:r>
              <a:rPr lang="en-US" dirty="0" smtClean="0"/>
              <a:t>Song: “Beasts of England”</a:t>
            </a:r>
          </a:p>
          <a:p>
            <a:r>
              <a:rPr lang="en-US" dirty="0" smtClean="0"/>
              <a:t>Liberation and Bounty</a:t>
            </a:r>
          </a:p>
        </p:txBody>
      </p:sp>
    </p:spTree>
  </p:cSld>
  <p:clrMapOvr>
    <a:masterClrMapping/>
  </p:clrMapOvr>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1452</TotalTime>
  <Words>1059</Words>
  <Application>Microsoft Office PowerPoint</Application>
  <PresentationFormat>On-screen Show (4:3)</PresentationFormat>
  <Paragraphs>107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Tahoma</vt:lpstr>
      <vt:lpstr>Times New Roman</vt:lpstr>
      <vt:lpstr>Wingdings</vt:lpstr>
      <vt:lpstr>Curtain Call</vt:lpstr>
      <vt:lpstr>George Orwell’s Animal Farm</vt:lpstr>
      <vt:lpstr>Learning Objectives</vt:lpstr>
      <vt:lpstr>Eric Blair (1903-1950)</vt:lpstr>
      <vt:lpstr>USSR (1922-1991) </vt:lpstr>
      <vt:lpstr>Fairy Tale</vt:lpstr>
      <vt:lpstr>Allegory and Main Characters</vt:lpstr>
      <vt:lpstr>Hobbesian State of nature</vt:lpstr>
      <vt:lpstr>Man as Capitalist Exploiter</vt:lpstr>
      <vt:lpstr>Ideal of Social Unity</vt:lpstr>
      <vt:lpstr>Religion</vt:lpstr>
      <vt:lpstr>Seven Commandments</vt:lpstr>
      <vt:lpstr>Change in 7 Commandments</vt:lpstr>
      <vt:lpstr>Factional Division</vt:lpstr>
      <vt:lpstr>Total Social control</vt:lpstr>
      <vt:lpstr>Fear and Lies</vt:lpstr>
      <vt:lpstr>Purgings</vt:lpstr>
      <vt:lpstr>Animal Farm becomes Manor Farm</vt:lpstr>
      <vt:lpstr>Orwell in Retrospect</vt:lpstr>
      <vt:lpstr>Summary</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Orswell’s 1984</dc:title>
  <dc:creator>Alan</dc:creator>
  <cp:lastModifiedBy>AHaffa</cp:lastModifiedBy>
  <cp:revision>48</cp:revision>
  <dcterms:created xsi:type="dcterms:W3CDTF">2008-05-13T04:29:10Z</dcterms:created>
  <dcterms:modified xsi:type="dcterms:W3CDTF">2012-05-03T15:41:26Z</dcterms:modified>
</cp:coreProperties>
</file>